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9"/>
  </p:notesMasterIdLst>
  <p:sldIdLst>
    <p:sldId id="424" r:id="rId2"/>
    <p:sldId id="426" r:id="rId3"/>
    <p:sldId id="465" r:id="rId4"/>
    <p:sldId id="466" r:id="rId5"/>
    <p:sldId id="467" r:id="rId6"/>
    <p:sldId id="468" r:id="rId7"/>
    <p:sldId id="447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pos="29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9022"/>
    <a:srgbClr val="1B9BC2"/>
    <a:srgbClr val="E9E9E9"/>
    <a:srgbClr val="4AE0D4"/>
    <a:srgbClr val="34AAC8"/>
    <a:srgbClr val="EE3636"/>
    <a:srgbClr val="53C3B0"/>
    <a:srgbClr val="317FB7"/>
    <a:srgbClr val="19A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847" autoAdjust="0"/>
  </p:normalViewPr>
  <p:slideViewPr>
    <p:cSldViewPr>
      <p:cViewPr varScale="1">
        <p:scale>
          <a:sx n="100" d="100"/>
          <a:sy n="100" d="100"/>
        </p:scale>
        <p:origin x="68" y="44"/>
      </p:cViewPr>
      <p:guideLst>
        <p:guide orient="horz" pos="1530"/>
        <p:guide pos="29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480B-24F9-4CDC-955A-E4C7F6E7F866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E2D31-2B6A-425C-8DAF-63D853CED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82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04000-812C-4EAC-B300-DB7D740F8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ED524-A33E-41D2-8380-394B5DDD4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18BD94-EE00-4458-8267-2E3FE0B7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C498B1-49BB-4DB0-BCED-0BA8E6E2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FE0C92-968B-405F-A841-14C97050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A9046F-6173-4F37-BCAB-198A013C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B801C-D049-4E2C-843D-E47439541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5BF114-BB06-4F70-B5C6-3847A2C5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E5F119-8261-4BBE-8819-3950FC3C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1701F9-D8A3-43A1-BE6C-4EBCEDB6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3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F8A5BA-F47B-4C52-BEA2-1D7682613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321C3-9768-46F8-B55B-1CBAC39A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88F1B-82C6-4218-8866-2AA9E5F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6745B1-3C2E-4FBC-8138-D399659E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3DC465-E16B-4B9D-B92D-33D568B7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1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7561" y="195486"/>
            <a:ext cx="440283" cy="536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"/>
          <p:cNvSpPr>
            <a:spLocks noChangeArrowheads="1"/>
          </p:cNvSpPr>
          <p:nvPr userDrawn="1"/>
        </p:nvSpPr>
        <p:spPr bwMode="auto">
          <a:xfrm>
            <a:off x="0" y="5092030"/>
            <a:ext cx="9144000" cy="86723"/>
          </a:xfrm>
          <a:custGeom>
            <a:avLst/>
            <a:gdLst>
              <a:gd name="connsiteX0" fmla="*/ 0 w 9144000"/>
              <a:gd name="connsiteY0" fmla="*/ 0 h 130016"/>
              <a:gd name="connsiteX1" fmla="*/ 2266950 w 9144000"/>
              <a:gd name="connsiteY1" fmla="*/ 0 h 130016"/>
              <a:gd name="connsiteX2" fmla="*/ 2266951 w 9144000"/>
              <a:gd name="connsiteY2" fmla="*/ 0 h 130016"/>
              <a:gd name="connsiteX3" fmla="*/ 4572000 w 9144000"/>
              <a:gd name="connsiteY3" fmla="*/ 0 h 130016"/>
              <a:gd name="connsiteX4" fmla="*/ 6838950 w 9144000"/>
              <a:gd name="connsiteY4" fmla="*/ 0 h 130016"/>
              <a:gd name="connsiteX5" fmla="*/ 9144000 w 9144000"/>
              <a:gd name="connsiteY5" fmla="*/ 0 h 130016"/>
              <a:gd name="connsiteX6" fmla="*/ 9144000 w 9144000"/>
              <a:gd name="connsiteY6" fmla="*/ 130016 h 130016"/>
              <a:gd name="connsiteX7" fmla="*/ 6838950 w 9144000"/>
              <a:gd name="connsiteY7" fmla="*/ 130016 h 130016"/>
              <a:gd name="connsiteX8" fmla="*/ 4572000 w 9144000"/>
              <a:gd name="connsiteY8" fmla="*/ 130016 h 130016"/>
              <a:gd name="connsiteX9" fmla="*/ 2266951 w 9144000"/>
              <a:gd name="connsiteY9" fmla="*/ 130016 h 130016"/>
              <a:gd name="connsiteX10" fmla="*/ 2266950 w 9144000"/>
              <a:gd name="connsiteY10" fmla="*/ 130016 h 130016"/>
              <a:gd name="connsiteX11" fmla="*/ 0 w 9144000"/>
              <a:gd name="connsiteY11" fmla="*/ 130016 h 1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30016">
                <a:moveTo>
                  <a:pt x="0" y="0"/>
                </a:moveTo>
                <a:lnTo>
                  <a:pt x="2266950" y="0"/>
                </a:lnTo>
                <a:lnTo>
                  <a:pt x="2266951" y="0"/>
                </a:lnTo>
                <a:lnTo>
                  <a:pt x="4572000" y="0"/>
                </a:lnTo>
                <a:lnTo>
                  <a:pt x="6838950" y="0"/>
                </a:lnTo>
                <a:lnTo>
                  <a:pt x="9144000" y="0"/>
                </a:lnTo>
                <a:lnTo>
                  <a:pt x="9144000" y="130016"/>
                </a:lnTo>
                <a:lnTo>
                  <a:pt x="6838950" y="130016"/>
                </a:lnTo>
                <a:lnTo>
                  <a:pt x="4572000" y="130016"/>
                </a:lnTo>
                <a:lnTo>
                  <a:pt x="2266951" y="130016"/>
                </a:lnTo>
                <a:lnTo>
                  <a:pt x="2266950" y="130016"/>
                </a:lnTo>
                <a:lnTo>
                  <a:pt x="0" y="130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4933237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6943D-4D1A-4227-8E4A-4C0DFA2C8D4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260" y="4941570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25102" y="722928"/>
            <a:ext cx="875541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9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7561" y="195486"/>
            <a:ext cx="440283" cy="536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"/>
          <p:cNvSpPr>
            <a:spLocks noChangeArrowheads="1"/>
          </p:cNvSpPr>
          <p:nvPr userDrawn="1"/>
        </p:nvSpPr>
        <p:spPr bwMode="auto">
          <a:xfrm>
            <a:off x="0" y="5092030"/>
            <a:ext cx="9144000" cy="86723"/>
          </a:xfrm>
          <a:custGeom>
            <a:avLst/>
            <a:gdLst>
              <a:gd name="connsiteX0" fmla="*/ 0 w 9144000"/>
              <a:gd name="connsiteY0" fmla="*/ 0 h 130016"/>
              <a:gd name="connsiteX1" fmla="*/ 2266950 w 9144000"/>
              <a:gd name="connsiteY1" fmla="*/ 0 h 130016"/>
              <a:gd name="connsiteX2" fmla="*/ 2266951 w 9144000"/>
              <a:gd name="connsiteY2" fmla="*/ 0 h 130016"/>
              <a:gd name="connsiteX3" fmla="*/ 4572000 w 9144000"/>
              <a:gd name="connsiteY3" fmla="*/ 0 h 130016"/>
              <a:gd name="connsiteX4" fmla="*/ 6838950 w 9144000"/>
              <a:gd name="connsiteY4" fmla="*/ 0 h 130016"/>
              <a:gd name="connsiteX5" fmla="*/ 9144000 w 9144000"/>
              <a:gd name="connsiteY5" fmla="*/ 0 h 130016"/>
              <a:gd name="connsiteX6" fmla="*/ 9144000 w 9144000"/>
              <a:gd name="connsiteY6" fmla="*/ 130016 h 130016"/>
              <a:gd name="connsiteX7" fmla="*/ 6838950 w 9144000"/>
              <a:gd name="connsiteY7" fmla="*/ 130016 h 130016"/>
              <a:gd name="connsiteX8" fmla="*/ 4572000 w 9144000"/>
              <a:gd name="connsiteY8" fmla="*/ 130016 h 130016"/>
              <a:gd name="connsiteX9" fmla="*/ 2266951 w 9144000"/>
              <a:gd name="connsiteY9" fmla="*/ 130016 h 130016"/>
              <a:gd name="connsiteX10" fmla="*/ 2266950 w 9144000"/>
              <a:gd name="connsiteY10" fmla="*/ 130016 h 130016"/>
              <a:gd name="connsiteX11" fmla="*/ 0 w 9144000"/>
              <a:gd name="connsiteY11" fmla="*/ 130016 h 1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30016">
                <a:moveTo>
                  <a:pt x="0" y="0"/>
                </a:moveTo>
                <a:lnTo>
                  <a:pt x="2266950" y="0"/>
                </a:lnTo>
                <a:lnTo>
                  <a:pt x="2266951" y="0"/>
                </a:lnTo>
                <a:lnTo>
                  <a:pt x="4572000" y="0"/>
                </a:lnTo>
                <a:lnTo>
                  <a:pt x="6838950" y="0"/>
                </a:lnTo>
                <a:lnTo>
                  <a:pt x="9144000" y="0"/>
                </a:lnTo>
                <a:lnTo>
                  <a:pt x="9144000" y="130016"/>
                </a:lnTo>
                <a:lnTo>
                  <a:pt x="6838950" y="130016"/>
                </a:lnTo>
                <a:lnTo>
                  <a:pt x="4572000" y="130016"/>
                </a:lnTo>
                <a:lnTo>
                  <a:pt x="2266951" y="130016"/>
                </a:lnTo>
                <a:lnTo>
                  <a:pt x="2266950" y="130016"/>
                </a:lnTo>
                <a:lnTo>
                  <a:pt x="0" y="130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4933237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6943D-4D1A-4227-8E4A-4C0DFA2C8D4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260" y="4941570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9" name="TextBox 4"/>
          <p:cNvSpPr>
            <a:spLocks noChangeArrowheads="1"/>
          </p:cNvSpPr>
          <p:nvPr userDrawn="1"/>
        </p:nvSpPr>
        <p:spPr bwMode="auto">
          <a:xfrm>
            <a:off x="539552" y="207328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输入相关的标题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25102" y="722928"/>
            <a:ext cx="875541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B9D2A-3AD7-4AE9-93C1-927BF236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456D1-0413-4AC7-B859-2B5D3111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BF57C7-5436-4AAF-8A1B-4248CAB9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4B01A1-D5B9-4D5D-BA25-965A2242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B85B3C-035E-4C1F-9682-6B7EDBB6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1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2E4CD-341F-488A-80D0-AAD33D09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2EFEA3-3A63-4E0A-A8B7-E218EE033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1D467-88AC-4491-AA29-21B8ECEE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C7ECE1-99DD-48A9-8D7E-946A6D73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0B9FB8-7A29-4926-BDE2-4ABD5896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3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F9FE9-3D09-4F8C-B18D-983E63D5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ABBA1A-053D-4C8F-A962-F046E5F4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F95703-570A-44A8-84FC-A5CB9F559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A93F80-266E-4371-A5B3-3144587D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26E4C-4106-4347-AC1F-86867B93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29A1D6-3A1D-4F07-9BE2-BDA2FC48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4C97E2-E40E-47AB-B154-06D1B7A2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65EB51-A51D-4DE0-A1AD-0F40E3DA1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96E89-4C5A-484A-8516-DFEFD74A0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C8D8D2-417C-4C64-A850-6410908F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AC8B09-2196-4069-BD79-3F3CA24CF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8C5C31-702C-4DD8-8D02-B4D809C7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B62D1F7-06D2-4CAD-AD1C-A354A9D6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84EDFE-8D31-4D4F-B2AF-C3C32ADD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59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00BDE-8758-47CF-A590-3A290D9A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6F70E7-68E7-4C41-8362-E14ACF89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2877C6-D7C6-429B-9DF6-88AB3CF0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77A538-4A0D-4FE9-B3A8-5C642AE6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2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38B8F6-0D9A-47DD-80FB-A3FA349B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592663-C01E-4F2A-B417-329C81B9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4620A5-BE0B-4482-B05E-BB686F7C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4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3B9B1-1809-4322-86A2-BEF76619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7814E-CE20-4F04-B6CE-106B1806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264889-0AD3-46D1-97C8-41B8FA000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E74394-98B9-4B16-B2CB-B51E08D7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4D0405-7E54-4E81-9E63-005CBD4D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95005-C248-41B9-A506-71668D6B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41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D3486-4ACA-4499-8F9B-5078B16F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9A7B5D-CA63-4A0D-BBB6-772810BF0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98D20E-73E2-40A4-9AC5-C4EE6326F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93B6BF-AAF3-4081-9190-81629DD5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7F3E15-F07A-4039-AFA7-5F042472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156DF3-74E8-4BB7-9E92-533A93B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C20149-0FD2-4DC4-9E84-225DA32A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409D13-9A86-4F18-B166-A6FC83AD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82F6B-26B8-4027-A4DD-27A3D180B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D807-92CB-40E1-8909-FC53D865401B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7296F-3B02-412E-8BC6-59B31544E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D4BEB7-CA0A-498C-B73F-E3F4188D2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943D-4D1A-4227-8E4A-4C0DFA2C8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2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49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预览图_千图网_编号19424999"/>
          <p:cNvPicPr>
            <a:picLocks noChangeAspect="1"/>
          </p:cNvPicPr>
          <p:nvPr/>
        </p:nvPicPr>
        <p:blipFill>
          <a:blip r:embed="rId2">
            <a:lum bright="-12000" contrast="-42000"/>
          </a:blip>
          <a:srcRect b="17068"/>
          <a:stretch>
            <a:fillRect/>
          </a:stretch>
        </p:blipFill>
        <p:spPr>
          <a:xfrm>
            <a:off x="-22860" y="771550"/>
            <a:ext cx="9182735" cy="42919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812405" y="123825"/>
            <a:ext cx="1151890" cy="57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e61190ef76c6a7eff20dde69f0faaf51f3de6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05" y="121920"/>
            <a:ext cx="528955" cy="52895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6475730" y="245745"/>
            <a:ext cx="19304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哈尔滨工程大学</a:t>
            </a:r>
          </a:p>
        </p:txBody>
      </p:sp>
      <p:sp>
        <p:nvSpPr>
          <p:cNvPr id="16387" name="Rectangle 2"/>
          <p:cNvSpPr>
            <a:spLocks noGrp="1"/>
          </p:cNvSpPr>
          <p:nvPr>
            <p:ph type="ctrTitle" idx="4294967295"/>
          </p:nvPr>
        </p:nvSpPr>
        <p:spPr>
          <a:xfrm>
            <a:off x="69532" y="1717645"/>
            <a:ext cx="8997950" cy="1293813"/>
          </a:xfrm>
        </p:spPr>
        <p:txBody>
          <a:bodyPr vert="horz" wrap="square" lIns="91440" tIns="45720" rIns="91440" bIns="45720" anchor="ctr"/>
          <a:lstStyle/>
          <a:p>
            <a:pPr algn="ctr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与时俱进做好研究生“四个引路人”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zh-CN" sz="32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55776" y="4144156"/>
            <a:ext cx="4184650" cy="58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2020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年</a:t>
            </a:r>
            <a:r>
              <a:rPr lang="en-US" altLang="zh-CN" sz="2000" b="1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月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30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日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59832" y="3147814"/>
            <a:ext cx="3742045" cy="99634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ts val="3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汇 报 人：段文洋 教授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2405" y="123825"/>
            <a:ext cx="1151890" cy="57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8" name="文本框 1"/>
          <p:cNvSpPr txBox="1"/>
          <p:nvPr/>
        </p:nvSpPr>
        <p:spPr>
          <a:xfrm>
            <a:off x="494030" y="219710"/>
            <a:ext cx="4559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汇报内容</a:t>
            </a:r>
          </a:p>
        </p:txBody>
      </p:sp>
      <p:pic>
        <p:nvPicPr>
          <p:cNvPr id="4" name="图片 3" descr="e61190ef76c6a7eff20dde69f0faaf51f3de66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05" y="121920"/>
            <a:ext cx="528955" cy="528955"/>
          </a:xfrm>
          <a:prstGeom prst="rect">
            <a:avLst/>
          </a:prstGeom>
        </p:spPr>
      </p:pic>
      <p:sp>
        <p:nvSpPr>
          <p:cNvPr id="13" name="原创设计师QQ598969553      _5"/>
          <p:cNvSpPr/>
          <p:nvPr/>
        </p:nvSpPr>
        <p:spPr>
          <a:xfrm>
            <a:off x="4841240" y="2134417"/>
            <a:ext cx="266192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创造环境引导终身学习知识</a:t>
            </a:r>
            <a:endParaRPr lang="zh-CN" altLang="en-US" sz="1600" b="1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原创设计师QQ598969553      _7"/>
          <p:cNvSpPr/>
          <p:nvPr/>
        </p:nvSpPr>
        <p:spPr>
          <a:xfrm>
            <a:off x="4841240" y="2810057"/>
            <a:ext cx="266192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指明方向超越老师思维创新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原创设计师QQ598969553      _9"/>
          <p:cNvSpPr/>
          <p:nvPr/>
        </p:nvSpPr>
        <p:spPr>
          <a:xfrm>
            <a:off x="660400" y="1410970"/>
            <a:ext cx="2520315" cy="25203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gradFill>
              <a:gsLst>
                <a:gs pos="15000">
                  <a:schemeClr val="accent2"/>
                </a:gs>
                <a:gs pos="99000">
                  <a:schemeClr val="accent1"/>
                </a:gs>
              </a:gsLst>
              <a:lin ang="12600000" scaled="0"/>
            </a:gra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grpSp>
        <p:nvGrpSpPr>
          <p:cNvPr id="19" name="原创设计师QQ598969553      _11"/>
          <p:cNvGrpSpPr/>
          <p:nvPr/>
        </p:nvGrpSpPr>
        <p:grpSpPr>
          <a:xfrm>
            <a:off x="4265559" y="2818707"/>
            <a:ext cx="409642" cy="409742"/>
            <a:chOff x="4321024" y="3586324"/>
            <a:chExt cx="450606" cy="450717"/>
          </a:xfrm>
        </p:grpSpPr>
        <p:sp>
          <p:nvSpPr>
            <p:cNvPr id="5" name="Oval 53"/>
            <p:cNvSpPr>
              <a:spLocks noChangeArrowheads="1"/>
            </p:cNvSpPr>
            <p:nvPr/>
          </p:nvSpPr>
          <p:spPr bwMode="auto">
            <a:xfrm>
              <a:off x="4321024" y="3586324"/>
              <a:ext cx="450606" cy="45071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9"/>
            <p:cNvSpPr txBox="1"/>
            <p:nvPr/>
          </p:nvSpPr>
          <p:spPr>
            <a:xfrm>
              <a:off x="4369820" y="3591621"/>
              <a:ext cx="353014" cy="4401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原创设计师QQ598969553      _12"/>
          <p:cNvGrpSpPr/>
          <p:nvPr/>
        </p:nvGrpSpPr>
        <p:grpSpPr>
          <a:xfrm>
            <a:off x="4265559" y="2147848"/>
            <a:ext cx="409642" cy="409742"/>
            <a:chOff x="4321024" y="3586324"/>
            <a:chExt cx="450606" cy="450717"/>
          </a:xfrm>
        </p:grpSpPr>
        <p:sp>
          <p:nvSpPr>
            <p:cNvPr id="23" name="Oval 53"/>
            <p:cNvSpPr>
              <a:spLocks noChangeArrowheads="1"/>
            </p:cNvSpPr>
            <p:nvPr/>
          </p:nvSpPr>
          <p:spPr bwMode="auto">
            <a:xfrm>
              <a:off x="4321024" y="3586324"/>
              <a:ext cx="450606" cy="45071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15000">
                      <a:schemeClr val="accent2"/>
                    </a:gs>
                    <a:gs pos="99000">
                      <a:schemeClr val="accent1"/>
                    </a:gs>
                  </a:gsLst>
                  <a:lin ang="126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4388334" y="3625475"/>
              <a:ext cx="315985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原创设计师QQ598969553      _13"/>
          <p:cNvGrpSpPr/>
          <p:nvPr/>
        </p:nvGrpSpPr>
        <p:grpSpPr>
          <a:xfrm>
            <a:off x="4265559" y="1478298"/>
            <a:ext cx="409642" cy="409742"/>
            <a:chOff x="4321024" y="3586324"/>
            <a:chExt cx="450606" cy="450717"/>
          </a:xfrm>
        </p:grpSpPr>
        <p:sp>
          <p:nvSpPr>
            <p:cNvPr id="26" name="Oval 53"/>
            <p:cNvSpPr>
              <a:spLocks noChangeArrowheads="1"/>
            </p:cNvSpPr>
            <p:nvPr/>
          </p:nvSpPr>
          <p:spPr bwMode="auto">
            <a:xfrm>
              <a:off x="4321024" y="3586324"/>
              <a:ext cx="450606" cy="45071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98000">
                  <a:schemeClr val="accent1"/>
                </a:gs>
              </a:gsLst>
              <a:lin ang="12600000" scaled="0"/>
            </a:gra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4390980" y="3591621"/>
              <a:ext cx="310695" cy="4401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8470" name="图片 4"/>
          <p:cNvPicPr>
            <a:picLocks noChangeAspect="1"/>
          </p:cNvPicPr>
          <p:nvPr/>
        </p:nvPicPr>
        <p:blipFill>
          <a:blip r:embed="rId3"/>
          <a:srcRect l="25313" t="17657" r="12033" b="18594"/>
          <a:stretch>
            <a:fillRect/>
          </a:stretch>
        </p:blipFill>
        <p:spPr>
          <a:xfrm>
            <a:off x="623570" y="1353185"/>
            <a:ext cx="2563495" cy="2608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原创设计师QQ598969553      _5"/>
          <p:cNvSpPr/>
          <p:nvPr/>
        </p:nvSpPr>
        <p:spPr>
          <a:xfrm>
            <a:off x="4831080" y="1486082"/>
            <a:ext cx="276525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指导学生超越自己锤炼品格</a:t>
            </a:r>
            <a:endParaRPr lang="zh-CN" altLang="en-US" sz="16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9" name="原创设计师QQ598969553      _11"/>
          <p:cNvGrpSpPr/>
          <p:nvPr/>
        </p:nvGrpSpPr>
        <p:grpSpPr>
          <a:xfrm>
            <a:off x="4283339" y="3458152"/>
            <a:ext cx="409642" cy="409742"/>
            <a:chOff x="4321024" y="3586324"/>
            <a:chExt cx="450606" cy="450717"/>
          </a:xfrm>
        </p:grpSpPr>
        <p:sp>
          <p:nvSpPr>
            <p:cNvPr id="30" name="Oval 53"/>
            <p:cNvSpPr>
              <a:spLocks noChangeArrowheads="1"/>
            </p:cNvSpPr>
            <p:nvPr/>
          </p:nvSpPr>
          <p:spPr bwMode="auto">
            <a:xfrm>
              <a:off x="4321024" y="3586324"/>
              <a:ext cx="450606" cy="45071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383926" y="3626230"/>
              <a:ext cx="324802" cy="37090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32" name="原创设计师QQ598969553      _7"/>
          <p:cNvSpPr/>
          <p:nvPr/>
        </p:nvSpPr>
        <p:spPr>
          <a:xfrm>
            <a:off x="4872990" y="3471092"/>
            <a:ext cx="263017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重视个性聪明才智奉献祖国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"/>
          <p:cNvSpPr txBox="1"/>
          <p:nvPr/>
        </p:nvSpPr>
        <p:spPr>
          <a:xfrm>
            <a:off x="6475730" y="245745"/>
            <a:ext cx="19304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哈尔滨工程大学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40189E6-67F9-4920-BE6C-F68298D24C3C}"/>
              </a:ext>
            </a:extLst>
          </p:cNvPr>
          <p:cNvSpPr txBox="1"/>
          <p:nvPr/>
        </p:nvSpPr>
        <p:spPr>
          <a:xfrm>
            <a:off x="494030" y="219710"/>
            <a:ext cx="4559300" cy="7017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指导学生超越自己锤炼品格</a:t>
            </a:r>
          </a:p>
          <a:p>
            <a:pPr marL="0" lvl="0" indent="0" algn="l"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3330" y="21971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0" i="0" dirty="0">
                <a:solidFill>
                  <a:srgbClr val="FF0000"/>
                </a:solidFill>
                <a:effectLst/>
                <a:latin typeface="仿宋GB_2312"/>
              </a:rPr>
              <a:t>做学生锤炼品格的引路人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BFBE78-EAEE-4707-926A-AB5CD2EDDE1A}"/>
              </a:ext>
            </a:extLst>
          </p:cNvPr>
          <p:cNvSpPr/>
          <p:nvPr/>
        </p:nvSpPr>
        <p:spPr>
          <a:xfrm>
            <a:off x="610575" y="893139"/>
            <a:ext cx="7179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发现的问题</a:t>
            </a:r>
            <a:r>
              <a:rPr lang="zh-CN" altLang="en-US" b="1" dirty="0"/>
              <a:t>：保研</a:t>
            </a:r>
            <a:r>
              <a:rPr lang="en-US" altLang="zh-CN" b="1" dirty="0"/>
              <a:t>-</a:t>
            </a:r>
            <a:r>
              <a:rPr lang="zh-CN" altLang="en-US" b="1" dirty="0"/>
              <a:t>考研</a:t>
            </a:r>
            <a:r>
              <a:rPr lang="en-US" altLang="zh-CN" b="1" dirty="0"/>
              <a:t>-</a:t>
            </a:r>
            <a:r>
              <a:rPr lang="zh-CN" altLang="en-US" b="1" dirty="0"/>
              <a:t>跨专业研究生入学后，头脑中除了课程</a:t>
            </a:r>
            <a:r>
              <a:rPr lang="en-US" altLang="zh-CN" b="1" dirty="0"/>
              <a:t>-</a:t>
            </a:r>
            <a:r>
              <a:rPr lang="zh-CN" altLang="en-US" b="1" dirty="0"/>
              <a:t>分数</a:t>
            </a:r>
            <a:r>
              <a:rPr lang="en-US" altLang="zh-CN" b="1" dirty="0"/>
              <a:t>-</a:t>
            </a:r>
            <a:r>
              <a:rPr lang="zh-CN" altLang="en-US" b="1" dirty="0"/>
              <a:t>学分</a:t>
            </a:r>
            <a:r>
              <a:rPr lang="en-US" altLang="zh-CN" b="1" dirty="0"/>
              <a:t>-</a:t>
            </a:r>
            <a:r>
              <a:rPr lang="zh-CN" altLang="en-US" b="1" dirty="0"/>
              <a:t>奖学金</a:t>
            </a:r>
            <a:r>
              <a:rPr lang="en-US" altLang="zh-CN" b="1" dirty="0"/>
              <a:t>-</a:t>
            </a:r>
            <a:r>
              <a:rPr lang="zh-CN" altLang="en-US" b="1" dirty="0"/>
              <a:t>求职外，学习目标模糊。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524213-AB64-40C6-B0B2-3C5D1678C50D}"/>
              </a:ext>
            </a:extLst>
          </p:cNvPr>
          <p:cNvSpPr/>
          <p:nvPr/>
        </p:nvSpPr>
        <p:spPr>
          <a:xfrm>
            <a:off x="610575" y="1635646"/>
            <a:ext cx="5711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导师引路策略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树立新的起点意识</a:t>
            </a:r>
            <a:r>
              <a:rPr lang="zh-CN" altLang="en-US" b="1" dirty="0"/>
              <a:t>，分数都是既往，保研也可能掉队，考研基础更牢，跨专业利于创新。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鼓励团队互帮互助</a:t>
            </a:r>
            <a:r>
              <a:rPr lang="zh-CN" altLang="en-US" b="1" dirty="0"/>
              <a:t>，课程学习新老生互帮，课题研究跨年级传承，学术探讨跨老师指导。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学期台阶超越自己</a:t>
            </a:r>
            <a:r>
              <a:rPr lang="zh-CN" altLang="en-US" b="1" dirty="0"/>
              <a:t>，超越自己无禁区，不需要和别人比什么，每学期只需要能发现个人知识点和创新点的收获。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德智综合全面发展</a:t>
            </a:r>
            <a:r>
              <a:rPr lang="zh-CN" altLang="en-US" b="1" dirty="0"/>
              <a:t>，论文只是载体，发表不是目标，数量只是烟云，解决问题才有意义，这是硬道理。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687AEE-08B1-4400-A330-6FBCADC9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648470"/>
            <a:ext cx="2253959" cy="2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40189E6-67F9-4920-BE6C-F68298D24C3C}"/>
              </a:ext>
            </a:extLst>
          </p:cNvPr>
          <p:cNvSpPr txBox="1"/>
          <p:nvPr/>
        </p:nvSpPr>
        <p:spPr>
          <a:xfrm>
            <a:off x="494030" y="241904"/>
            <a:ext cx="4559300" cy="1089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创造环境引导学生终身学习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4088" y="285586"/>
            <a:ext cx="4174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仿宋GB_2312"/>
              </a:rPr>
              <a:t>做学生学习知识的引路人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BFBE78-EAEE-4707-926A-AB5CD2EDDE1A}"/>
              </a:ext>
            </a:extLst>
          </p:cNvPr>
          <p:cNvSpPr/>
          <p:nvPr/>
        </p:nvSpPr>
        <p:spPr>
          <a:xfrm>
            <a:off x="395536" y="7780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发现的问题</a:t>
            </a:r>
            <a:r>
              <a:rPr lang="zh-CN" altLang="en-US" b="1" dirty="0"/>
              <a:t>：教室听课</a:t>
            </a:r>
            <a:r>
              <a:rPr lang="en-US" altLang="zh-CN" b="1" dirty="0"/>
              <a:t>-</a:t>
            </a:r>
            <a:r>
              <a:rPr lang="zh-CN" altLang="en-US" b="1" dirty="0"/>
              <a:t>教材作业</a:t>
            </a:r>
            <a:r>
              <a:rPr lang="en-US" altLang="zh-CN" b="1" dirty="0"/>
              <a:t>-</a:t>
            </a:r>
            <a:r>
              <a:rPr lang="zh-CN" altLang="en-US" b="1" dirty="0"/>
              <a:t>高分排名，不少学生将学知识局限于课程和课堂，缺乏自主学习和终身学习能力。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524213-AB64-40C6-B0B2-3C5D1678C50D}"/>
              </a:ext>
            </a:extLst>
          </p:cNvPr>
          <p:cNvSpPr/>
          <p:nvPr/>
        </p:nvSpPr>
        <p:spPr>
          <a:xfrm>
            <a:off x="372914" y="1362191"/>
            <a:ext cx="8450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导师引路策略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与时俱进用好慕课</a:t>
            </a:r>
            <a:r>
              <a:rPr lang="zh-CN" altLang="en-US" b="1" dirty="0"/>
              <a:t>，充分认识网络信息是现代教育最大的加速器，</a:t>
            </a:r>
            <a:r>
              <a:rPr lang="en-US" altLang="zh-CN" b="1" dirty="0"/>
              <a:t> 2001</a:t>
            </a:r>
            <a:r>
              <a:rPr lang="zh-CN" altLang="en-US" b="1" dirty="0"/>
              <a:t>年，我发现</a:t>
            </a:r>
            <a:r>
              <a:rPr lang="en-US" altLang="zh-CN" b="1" dirty="0"/>
              <a:t>MIT</a:t>
            </a:r>
            <a:r>
              <a:rPr lang="zh-CN" altLang="en-US" b="1" dirty="0"/>
              <a:t>的</a:t>
            </a:r>
            <a:r>
              <a:rPr lang="en-US" altLang="zh-CN" b="1" dirty="0"/>
              <a:t>《Marine Hydrodynamics》</a:t>
            </a:r>
            <a:r>
              <a:rPr lang="zh-CN" altLang="en-US" b="1" dirty="0"/>
              <a:t>最早实现开放式课程。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开放课程创造环境</a:t>
            </a:r>
            <a:r>
              <a:rPr lang="zh-CN" altLang="en-US" b="1" dirty="0"/>
              <a:t>，我主讲的</a:t>
            </a:r>
            <a:r>
              <a:rPr lang="en-US" altLang="zh-CN" b="1" dirty="0"/>
              <a:t>《</a:t>
            </a:r>
            <a:r>
              <a:rPr lang="zh-CN" altLang="en-US" b="1" dirty="0"/>
              <a:t>船舶在波浪中运动的势流理论</a:t>
            </a:r>
            <a:r>
              <a:rPr lang="en-US" altLang="zh-CN" b="1" dirty="0"/>
              <a:t>》</a:t>
            </a:r>
            <a:r>
              <a:rPr lang="zh-CN" altLang="en-US" b="1" dirty="0"/>
              <a:t>被认定为“全国工程硕士专业学位研究生教育在线课程重大建设项目”，并在“学堂在线”慕课上线。目前在线学习超过</a:t>
            </a:r>
            <a:r>
              <a:rPr lang="en-US" altLang="zh-CN" b="1" dirty="0"/>
              <a:t>5000</a:t>
            </a:r>
            <a:r>
              <a:rPr lang="zh-CN" altLang="en-US" b="1" dirty="0"/>
              <a:t>人。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研讨教学师生相长</a:t>
            </a:r>
            <a:r>
              <a:rPr lang="zh-CN" altLang="en-US" b="1" dirty="0"/>
              <a:t>，慕课是（传统预习复习）</a:t>
            </a:r>
            <a:r>
              <a:rPr lang="en-US" altLang="zh-CN" b="1" dirty="0"/>
              <a:t>++</a:t>
            </a:r>
            <a:r>
              <a:rPr lang="zh-CN" altLang="en-US" b="1" dirty="0"/>
              <a:t>，课堂研讨教学实时问答，分组研讨实现课下探索学习，推动团队互动互助，益于跨专业研究生。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794F88-08C5-4F95-A924-6B085E48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59474"/>
            <a:ext cx="2160354" cy="13248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3C0C4E-B127-41A1-AF1F-B7E07CDD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00" y="3776058"/>
            <a:ext cx="2280567" cy="12187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21FFAE-120C-4C2A-B02C-F0D05059B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80284"/>
            <a:ext cx="2415644" cy="14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40189E6-67F9-4920-BE6C-F68298D24C3C}"/>
              </a:ext>
            </a:extLst>
          </p:cNvPr>
          <p:cNvSpPr txBox="1"/>
          <p:nvPr/>
        </p:nvSpPr>
        <p:spPr>
          <a:xfrm>
            <a:off x="494030" y="219710"/>
            <a:ext cx="4559300" cy="1089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指明方向超越老师学术创新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3330" y="21971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仿宋GB_2312"/>
              </a:rPr>
              <a:t>做学生创新思维的引路人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BFBE78-EAEE-4707-926A-AB5CD2EDDE1A}"/>
              </a:ext>
            </a:extLst>
          </p:cNvPr>
          <p:cNvSpPr/>
          <p:nvPr/>
        </p:nvSpPr>
        <p:spPr>
          <a:xfrm>
            <a:off x="494030" y="791040"/>
            <a:ext cx="6555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发现的问题</a:t>
            </a:r>
            <a:r>
              <a:rPr lang="zh-CN" altLang="en-US" b="1" dirty="0"/>
              <a:t>：研究生规模越来越大，发表论文越来越多，根本性</a:t>
            </a:r>
            <a:r>
              <a:rPr lang="en-US" altLang="zh-CN" b="1" dirty="0"/>
              <a:t>-</a:t>
            </a:r>
            <a:r>
              <a:rPr lang="zh-CN" altLang="en-US" b="1" dirty="0"/>
              <a:t>系统性</a:t>
            </a:r>
            <a:r>
              <a:rPr lang="en-US" altLang="zh-CN" b="1" dirty="0"/>
              <a:t>-</a:t>
            </a:r>
            <a:r>
              <a:rPr lang="zh-CN" altLang="en-US" b="1" dirty="0"/>
              <a:t>学派性</a:t>
            </a:r>
            <a:r>
              <a:rPr lang="en-US" altLang="zh-CN" b="1" dirty="0"/>
              <a:t>-</a:t>
            </a:r>
            <a:r>
              <a:rPr lang="zh-CN" altLang="en-US" b="1" dirty="0"/>
              <a:t>原创性</a:t>
            </a:r>
            <a:r>
              <a:rPr lang="en-US" altLang="zh-CN" b="1" dirty="0"/>
              <a:t>-</a:t>
            </a:r>
            <a:r>
              <a:rPr lang="zh-CN" altLang="en-US" b="1" dirty="0"/>
              <a:t>引领性的研究看不清。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524213-AB64-40C6-B0B2-3C5D1678C50D}"/>
              </a:ext>
            </a:extLst>
          </p:cNvPr>
          <p:cNvSpPr/>
          <p:nvPr/>
        </p:nvSpPr>
        <p:spPr>
          <a:xfrm>
            <a:off x="464438" y="1490138"/>
            <a:ext cx="6483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导师引路策略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国际合作大师引路</a:t>
            </a:r>
            <a:r>
              <a:rPr lang="zh-CN" altLang="en-US" b="1" dirty="0"/>
              <a:t>，深海引智基地韦伯斯特院士，从方程精确</a:t>
            </a:r>
            <a:r>
              <a:rPr lang="en-US" altLang="zh-CN" b="1" dirty="0"/>
              <a:t>/</a:t>
            </a:r>
            <a:r>
              <a:rPr lang="zh-CN" altLang="en-US" b="1" dirty="0"/>
              <a:t>边条近似 与 方程近似</a:t>
            </a:r>
            <a:r>
              <a:rPr lang="en-US" altLang="zh-CN" b="1" dirty="0"/>
              <a:t>/</a:t>
            </a:r>
            <a:r>
              <a:rPr lang="zh-CN" altLang="en-US" b="1" dirty="0"/>
              <a:t>边条准确 的故事 到 原创层析水波理论。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支持质疑求真求实</a:t>
            </a:r>
            <a:r>
              <a:rPr lang="zh-CN" altLang="en-US" b="1" dirty="0"/>
              <a:t>，学生发现的问题，特别是对学科习惯性认知的质疑，导师要鼓励支持求真，这是颠覆性创新的前提，泰勒展开边界元的故事。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创新思路学术论坛，</a:t>
            </a:r>
            <a:r>
              <a:rPr lang="zh-CN" altLang="en-US" b="1" dirty="0"/>
              <a:t>传承传统学术，挖掘网络学术，</a:t>
            </a:r>
            <a:r>
              <a:rPr lang="en-US" altLang="zh-CN" b="1" dirty="0"/>
              <a:t>2020</a:t>
            </a:r>
            <a:r>
              <a:rPr lang="zh-CN" altLang="en-US" b="1" dirty="0"/>
              <a:t>新冠疫情，兴海流体论坛，选择国内外论坛推送。</a:t>
            </a:r>
            <a:endParaRPr lang="en-US" altLang="zh-CN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C672BC-ADE4-435B-A51C-9AAB3829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788" y="791040"/>
            <a:ext cx="1986280" cy="24517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D88E60-A608-4FD3-842A-828FCD0D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88" y="2921299"/>
            <a:ext cx="1988054" cy="21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2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A40189E6-67F9-4920-BE6C-F68298D24C3C}"/>
              </a:ext>
            </a:extLst>
          </p:cNvPr>
          <p:cNvSpPr txBox="1"/>
          <p:nvPr/>
        </p:nvSpPr>
        <p:spPr>
          <a:xfrm>
            <a:off x="494030" y="219710"/>
            <a:ext cx="45593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重视个性聪明才智奉献祖国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3330" y="21971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仿宋GB_2312"/>
              </a:rPr>
              <a:t>做学生奉献祖国的引路人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BFBE78-EAEE-4707-926A-AB5CD2EDDE1A}"/>
              </a:ext>
            </a:extLst>
          </p:cNvPr>
          <p:cNvSpPr/>
          <p:nvPr/>
        </p:nvSpPr>
        <p:spPr>
          <a:xfrm>
            <a:off x="494030" y="791040"/>
            <a:ext cx="5374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发现的问题</a:t>
            </a:r>
            <a:r>
              <a:rPr lang="zh-CN" altLang="en-US" b="1" dirty="0"/>
              <a:t>：研究生对未来期盼憧憬较大，对于社会和行业发展需求了解模糊，聪明才智需要尽早接触挑战问题。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524213-AB64-40C6-B0B2-3C5D1678C50D}"/>
              </a:ext>
            </a:extLst>
          </p:cNvPr>
          <p:cNvSpPr/>
          <p:nvPr/>
        </p:nvSpPr>
        <p:spPr>
          <a:xfrm>
            <a:off x="464438" y="1923678"/>
            <a:ext cx="458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FF"/>
                </a:solidFill>
              </a:rPr>
              <a:t>导师引路策略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重视个性言传身教</a:t>
            </a:r>
            <a:r>
              <a:rPr lang="zh-CN" altLang="en-US" b="1" dirty="0"/>
              <a:t>，对于充满研究兴趣的学生，导师要传递国家专业需求，充满期待和投入，给予持续的个性化帮助。潜航员的故事。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</a:rPr>
              <a:t>站在前沿不断引导</a:t>
            </a:r>
            <a:r>
              <a:rPr lang="zh-CN" altLang="en-US" b="1" dirty="0"/>
              <a:t>，导师要将国际前沿大势和国家最新需求，不断传递到研究生头脑中，激励颠覆性创新爆发。零排放船的故事。</a:t>
            </a:r>
          </a:p>
        </p:txBody>
      </p:sp>
      <p:pic>
        <p:nvPicPr>
          <p:cNvPr id="9" name="Picture 2" descr="http://upload.univs.cn/2014/1019/1413710978585.jpg">
            <a:extLst>
              <a:ext uri="{FF2B5EF4-FFF2-40B4-BE49-F238E27FC236}">
                <a16:creationId xmlns:a16="http://schemas.microsoft.com/office/drawing/2014/main" id="{B61B23EE-4851-4E9A-AC18-C48FCFF6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2255"/>
            <a:ext cx="3124268" cy="20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âimo initial strategy co2âçå¾çæç´¢ç»æ">
            <a:extLst>
              <a:ext uri="{FF2B5EF4-FFF2-40B4-BE49-F238E27FC236}">
                <a16:creationId xmlns:a16="http://schemas.microsoft.com/office/drawing/2014/main" id="{54F02A28-7816-4722-BF19-1CC2F0BEB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8"/>
          <a:stretch/>
        </p:blipFill>
        <p:spPr bwMode="auto">
          <a:xfrm>
            <a:off x="5220072" y="3165980"/>
            <a:ext cx="3700332" cy="18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7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2405" y="123825"/>
            <a:ext cx="1151890" cy="57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e61190ef76c6a7eff20dde69f0faaf51f3de66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05" y="121920"/>
            <a:ext cx="528955" cy="528955"/>
          </a:xfrm>
          <a:prstGeom prst="rect">
            <a:avLst/>
          </a:prstGeom>
        </p:spPr>
      </p:pic>
      <p:cxnSp>
        <p:nvCxnSpPr>
          <p:cNvPr id="44034" name="直接连接符 9"/>
          <p:cNvCxnSpPr/>
          <p:nvPr/>
        </p:nvCxnSpPr>
        <p:spPr>
          <a:xfrm rot="5400000">
            <a:off x="4572000" y="-1273175"/>
            <a:ext cx="0" cy="6083300"/>
          </a:xfrm>
          <a:prstGeom prst="line">
            <a:avLst/>
          </a:prstGeom>
          <a:ln w="19050" cap="flat" cmpd="sng">
            <a:solidFill>
              <a:srgbClr val="64DBF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4035" name="直接连接符 10"/>
          <p:cNvCxnSpPr/>
          <p:nvPr/>
        </p:nvCxnSpPr>
        <p:spPr>
          <a:xfrm rot="5400000">
            <a:off x="4572000" y="177800"/>
            <a:ext cx="0" cy="6083300"/>
          </a:xfrm>
          <a:prstGeom prst="line">
            <a:avLst/>
          </a:prstGeom>
          <a:ln w="19050" cap="flat" cmpd="sng">
            <a:solidFill>
              <a:srgbClr val="64DBF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4036" name="椭圆 6"/>
          <p:cNvSpPr/>
          <p:nvPr/>
        </p:nvSpPr>
        <p:spPr>
          <a:xfrm>
            <a:off x="7886700" y="2063750"/>
            <a:ext cx="506413" cy="506413"/>
          </a:xfrm>
          <a:prstGeom prst="ellipse">
            <a:avLst/>
          </a:prstGeom>
          <a:solidFill>
            <a:srgbClr val="0099FF"/>
          </a:solidFill>
          <a:ln w="9525">
            <a:noFill/>
          </a:ln>
        </p:spPr>
        <p:txBody>
          <a:bodyPr lIns="90170" tIns="46990" rIns="90170" bIns="4699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4037" name="椭圆 7"/>
          <p:cNvSpPr/>
          <p:nvPr/>
        </p:nvSpPr>
        <p:spPr>
          <a:xfrm>
            <a:off x="6242050" y="950595"/>
            <a:ext cx="231775" cy="231775"/>
          </a:xfrm>
          <a:prstGeom prst="ellipse">
            <a:avLst/>
          </a:prstGeom>
          <a:solidFill>
            <a:srgbClr val="0099FF"/>
          </a:solidFill>
          <a:ln w="9525">
            <a:noFill/>
          </a:ln>
        </p:spPr>
        <p:txBody>
          <a:bodyPr lIns="90170" tIns="46990" rIns="90170" bIns="4699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4038" name="椭圆 8"/>
          <p:cNvSpPr/>
          <p:nvPr/>
        </p:nvSpPr>
        <p:spPr>
          <a:xfrm>
            <a:off x="1990725" y="3073400"/>
            <a:ext cx="506413" cy="506413"/>
          </a:xfrm>
          <a:prstGeom prst="ellipse">
            <a:avLst/>
          </a:prstGeom>
          <a:solidFill>
            <a:srgbClr val="0099FF"/>
          </a:solidFill>
          <a:ln w="9525">
            <a:noFill/>
          </a:ln>
        </p:spPr>
        <p:txBody>
          <a:bodyPr lIns="90170" tIns="46990" rIns="90170" bIns="4699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4039" name="椭圆 9"/>
          <p:cNvSpPr/>
          <p:nvPr/>
        </p:nvSpPr>
        <p:spPr>
          <a:xfrm>
            <a:off x="3779838" y="4029075"/>
            <a:ext cx="233362" cy="234950"/>
          </a:xfrm>
          <a:prstGeom prst="ellipse">
            <a:avLst/>
          </a:prstGeom>
          <a:solidFill>
            <a:srgbClr val="0099FF"/>
          </a:solidFill>
          <a:ln w="9525">
            <a:noFill/>
          </a:ln>
        </p:spPr>
        <p:txBody>
          <a:bodyPr lIns="90170" tIns="46990" rIns="90170" bIns="4699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4040" name="WordArt 11"/>
          <p:cNvSpPr/>
          <p:nvPr/>
        </p:nvSpPr>
        <p:spPr>
          <a:xfrm>
            <a:off x="2659063" y="1993900"/>
            <a:ext cx="2900362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36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42" name="文本框 1"/>
          <p:cNvSpPr txBox="1"/>
          <p:nvPr/>
        </p:nvSpPr>
        <p:spPr>
          <a:xfrm>
            <a:off x="1257300" y="1993900"/>
            <a:ext cx="66294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 各 位 老 师 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6475730" y="245745"/>
            <a:ext cx="19304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哈尔滨工程大学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661</Words>
  <Application>Microsoft Office PowerPoint</Application>
  <PresentationFormat>全屏显示(16:9)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仿宋GB_2312</vt:lpstr>
      <vt:lpstr>黑体</vt:lpstr>
      <vt:lpstr>宋体</vt:lpstr>
      <vt:lpstr>微软雅黑</vt:lpstr>
      <vt:lpstr>Arial</vt:lpstr>
      <vt:lpstr>Calibri</vt:lpstr>
      <vt:lpstr>Impact</vt:lpstr>
      <vt:lpstr>Wingdings</vt:lpstr>
      <vt:lpstr>Office 主题​​</vt:lpstr>
      <vt:lpstr>与时俱进做好研究生“四个引路人”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56</dc:title>
  <dc:creator>dreamsummit</dc:creator>
  <cp:lastModifiedBy>duan wenyang</cp:lastModifiedBy>
  <cp:revision>186</cp:revision>
  <dcterms:created xsi:type="dcterms:W3CDTF">2015-12-26T16:30:00Z</dcterms:created>
  <dcterms:modified xsi:type="dcterms:W3CDTF">2020-11-28T12:00:03Z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